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9" autoAdjust="0"/>
    <p:restoredTop sz="85174"/>
  </p:normalViewPr>
  <p:slideViewPr>
    <p:cSldViewPr snapToGrid="0" snapToObjects="1">
      <p:cViewPr>
        <p:scale>
          <a:sx n="75" d="100"/>
          <a:sy n="75" d="100"/>
        </p:scale>
        <p:origin x="974"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Tess Sweeney</a:t>
            </a:r>
          </a:p>
          <a:p>
            <a:r>
              <a:rPr lang="en-US" dirty="0">
                <a:solidFill>
                  <a:schemeClr val="bg2"/>
                </a:solidFill>
                <a:latin typeface="Abadi" panose="020B0604020104020204" pitchFamily="34" charset="0"/>
                <a:ea typeface="SF Pro" pitchFamily="2" charset="0"/>
                <a:cs typeface="SF Pro" pitchFamily="2" charset="0"/>
              </a:rPr>
              <a:t>7/16/2023</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1600" dirty="0">
                <a:latin typeface="Abadi" panose="020B0604020104020204" pitchFamily="34" charset="0"/>
              </a:rPr>
              <a:t>After </a:t>
            </a:r>
            <a:r>
              <a:rPr lang="en-US" sz="1600" b="0" i="0" dirty="0">
                <a:effectLst/>
                <a:latin typeface="Abadi" panose="020B0604020104020204" pitchFamily="34" charset="0"/>
              </a:rPr>
              <a:t>creating a Pandas </a:t>
            </a:r>
            <a:r>
              <a:rPr lang="en-US" sz="1600" b="0" i="0" dirty="0" err="1">
                <a:effectLst/>
                <a:latin typeface="Abadi" panose="020B0604020104020204" pitchFamily="34" charset="0"/>
              </a:rPr>
              <a:t>DataFrame</a:t>
            </a:r>
            <a:r>
              <a:rPr lang="en-US" sz="1600" b="0" i="0" dirty="0">
                <a:effectLst/>
                <a:latin typeface="Abadi" panose="020B0604020104020204" pitchFamily="34" charset="0"/>
              </a:rPr>
              <a:t> from the gathered information, I applied filtering based on the '</a:t>
            </a:r>
            <a:r>
              <a:rPr lang="en-US" sz="1600" b="0" i="0" dirty="0" err="1">
                <a:effectLst/>
                <a:latin typeface="Abadi" panose="020B0604020104020204" pitchFamily="34" charset="0"/>
              </a:rPr>
              <a:t>BoosterVersion</a:t>
            </a:r>
            <a:r>
              <a:rPr lang="en-US" sz="1600" b="0" i="0" dirty="0">
                <a:effectLst/>
                <a:latin typeface="Abadi" panose="020B0604020104020204" pitchFamily="34" charset="0"/>
              </a:rPr>
              <a:t>' column to retain only Falcon 9 launches. Then, I addressed any missing values in the '</a:t>
            </a:r>
            <a:r>
              <a:rPr lang="en-US" sz="1600" b="0" i="0" dirty="0" err="1">
                <a:effectLst/>
                <a:latin typeface="Abadi" panose="020B0604020104020204" pitchFamily="34" charset="0"/>
              </a:rPr>
              <a:t>LandingPad</a:t>
            </a:r>
            <a:r>
              <a:rPr lang="en-US" sz="1600" b="0" i="0" dirty="0">
                <a:effectLst/>
                <a:latin typeface="Abadi" panose="020B0604020104020204" pitchFamily="34" charset="0"/>
              </a:rPr>
              <a:t>' and '</a:t>
            </a:r>
            <a:r>
              <a:rPr lang="en-US" sz="1600" b="0" i="0" dirty="0" err="1">
                <a:effectLst/>
                <a:latin typeface="Abadi" panose="020B0604020104020204" pitchFamily="34" charset="0"/>
              </a:rPr>
              <a:t>PayloadMass</a:t>
            </a:r>
            <a:r>
              <a:rPr lang="en-US" sz="1600" b="0" i="0" dirty="0">
                <a:effectLst/>
                <a:latin typeface="Abadi" panose="020B0604020104020204" pitchFamily="34" charset="0"/>
              </a:rPr>
              <a:t>' columns. Specifically, for the '</a:t>
            </a:r>
            <a:r>
              <a:rPr lang="en-US" sz="1600" b="0" i="0" dirty="0" err="1">
                <a:effectLst/>
                <a:latin typeface="Abadi" panose="020B0604020104020204" pitchFamily="34" charset="0"/>
              </a:rPr>
              <a:t>PayloadMass</a:t>
            </a:r>
            <a:r>
              <a:rPr lang="en-US" sz="1600" b="0" i="0" dirty="0">
                <a:effectLst/>
                <a:latin typeface="Abadi" panose="020B0604020104020204" pitchFamily="34" charset="0"/>
              </a:rPr>
              <a:t>', I replaced missing values with the mean of the column. Additionally, I conducted Exploratory Data Analysis (EDA) to identify patterns in the data and establish the label for training supervised models</a:t>
            </a:r>
          </a:p>
          <a:p>
            <a:r>
              <a:rPr lang="en-US" sz="1600" dirty="0"/>
              <a:t>https://github.com/tsweenz/IBM-FINAL-COURSE/blob/a71c09b7e57da885177e8f4d626a532c32c90309/Lab%203%3A%20IBM-DS0321EN-SkillsNetwork_labs_module_1_L3_labs-jupyter-spacex-data_wrangling_jupyterlite.jupyterlite.ipynb</a:t>
            </a: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Used scatter plots to see  the relationship between multiple variables, such as: Flight Number and Orbit Type, Flight Number and Launch Site, Payload and Launch Site, Payload and Orbit Type.</a:t>
            </a:r>
          </a:p>
          <a:p>
            <a:pPr>
              <a:lnSpc>
                <a:spcPct val="100000"/>
              </a:lnSpc>
              <a:spcBef>
                <a:spcPts val="1400"/>
              </a:spcBef>
            </a:pPr>
            <a:r>
              <a:rPr lang="en-US" sz="2200" dirty="0">
                <a:solidFill>
                  <a:schemeClr val="accent3">
                    <a:lumMod val="25000"/>
                  </a:schemeClr>
                </a:solidFill>
                <a:latin typeface="Abadi" panose="020B0604020104020204" pitchFamily="34" charset="0"/>
              </a:rPr>
              <a:t>Used Bar Chart to visualize the success rate of each orbit type.</a:t>
            </a:r>
          </a:p>
          <a:p>
            <a:pPr>
              <a:lnSpc>
                <a:spcPct val="100000"/>
              </a:lnSpc>
              <a:spcBef>
                <a:spcPts val="1400"/>
              </a:spcBef>
            </a:pPr>
            <a:r>
              <a:rPr lang="en-US" sz="2200" dirty="0">
                <a:solidFill>
                  <a:schemeClr val="accent3">
                    <a:lumMod val="25000"/>
                  </a:schemeClr>
                </a:solidFill>
                <a:latin typeface="Abadi" panose="020B0604020104020204" pitchFamily="34" charset="0"/>
              </a:rPr>
              <a:t>Used Line Plot to visualize the launch success yearly trend.</a:t>
            </a:r>
          </a:p>
          <a:p>
            <a:pPr>
              <a:lnSpc>
                <a:spcPct val="100000"/>
              </a:lnSpc>
              <a:spcBef>
                <a:spcPts val="1400"/>
              </a:spcBef>
            </a:pPr>
            <a:r>
              <a:rPr lang="en-US" sz="1800" dirty="0"/>
              <a:t>https://github.com/tsweenz/IBM-FINAL-COURSE/blob/a71c09b7e57da885177e8f4d626a532c32c90309/Lab%205-jupyter-labs-eda-dataviz.ipynb.jupyterlite.ipynb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800" dirty="0">
                <a:solidFill>
                  <a:schemeClr val="accent3">
                    <a:lumMod val="25000"/>
                  </a:schemeClr>
                </a:solidFill>
                <a:latin typeface="Abadi" panose="020B0604020104020204" pitchFamily="34" charset="0"/>
              </a:rPr>
              <a:t>Displayed the names of the different launch sites: </a:t>
            </a:r>
          </a:p>
          <a:p>
            <a:pPr lvl="1">
              <a:lnSpc>
                <a:spcPct val="100000"/>
              </a:lnSpc>
              <a:spcBef>
                <a:spcPts val="1400"/>
              </a:spcBef>
            </a:pPr>
            <a:r>
              <a:rPr lang="en-US" sz="1800" dirty="0">
                <a:solidFill>
                  <a:schemeClr val="accent3">
                    <a:lumMod val="25000"/>
                  </a:schemeClr>
                </a:solidFill>
                <a:latin typeface="Abadi" panose="020B0604020104020204" pitchFamily="34" charset="0"/>
              </a:rPr>
              <a:t>Displayed 5 rows where the launch sites began with “CCA”</a:t>
            </a:r>
          </a:p>
          <a:p>
            <a:pPr lvl="1">
              <a:lnSpc>
                <a:spcPct val="100000"/>
              </a:lnSpc>
              <a:spcBef>
                <a:spcPts val="1400"/>
              </a:spcBef>
            </a:pPr>
            <a:r>
              <a:rPr lang="en-US" sz="1800" dirty="0">
                <a:solidFill>
                  <a:schemeClr val="accent3">
                    <a:lumMod val="25000"/>
                  </a:schemeClr>
                </a:solidFill>
                <a:latin typeface="Abadi" panose="020B0604020104020204" pitchFamily="34" charset="0"/>
              </a:rPr>
              <a:t>Displayed the total payload weight carried by boosters launched by NASA</a:t>
            </a:r>
          </a:p>
          <a:p>
            <a:pPr lvl="1">
              <a:lnSpc>
                <a:spcPct val="100000"/>
              </a:lnSpc>
              <a:spcBef>
                <a:spcPts val="1400"/>
              </a:spcBef>
            </a:pPr>
            <a:r>
              <a:rPr lang="en-US" sz="1800" dirty="0">
                <a:solidFill>
                  <a:schemeClr val="accent3">
                    <a:lumMod val="25000"/>
                  </a:schemeClr>
                </a:solidFill>
                <a:latin typeface="Abadi" panose="020B0604020104020204" pitchFamily="34" charset="0"/>
              </a:rPr>
              <a:t>Displayed average payload weight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Found date of first successful landing outcome using ground pad</a:t>
            </a:r>
          </a:p>
          <a:p>
            <a:pPr lvl="1">
              <a:lnSpc>
                <a:spcPct val="100000"/>
              </a:lnSpc>
              <a:spcBef>
                <a:spcPts val="1400"/>
              </a:spcBef>
            </a:pPr>
            <a:r>
              <a:rPr lang="en-US" sz="1800" dirty="0">
                <a:solidFill>
                  <a:schemeClr val="accent3">
                    <a:lumMod val="25000"/>
                  </a:schemeClr>
                </a:solidFill>
                <a:latin typeface="Abadi" panose="020B0604020104020204" pitchFamily="34" charset="0"/>
              </a:rPr>
              <a:t>Found the boosters that are successful in drone ship and also a payload between 4000 and 6000</a:t>
            </a:r>
          </a:p>
          <a:p>
            <a:pPr lvl="1">
              <a:lnSpc>
                <a:spcPct val="100000"/>
              </a:lnSpc>
              <a:spcBef>
                <a:spcPts val="1400"/>
              </a:spcBef>
            </a:pPr>
            <a:r>
              <a:rPr lang="en-US" sz="1800" dirty="0">
                <a:solidFill>
                  <a:schemeClr val="accent3">
                    <a:lumMod val="25000"/>
                  </a:schemeClr>
                </a:solidFill>
                <a:latin typeface="Abadi" panose="020B0604020104020204" pitchFamily="34" charset="0"/>
              </a:rPr>
              <a:t>Found the total number of successful and failed missions. </a:t>
            </a:r>
          </a:p>
          <a:p>
            <a:pPr>
              <a:lnSpc>
                <a:spcPct val="100000"/>
              </a:lnSpc>
              <a:spcBef>
                <a:spcPts val="1400"/>
              </a:spcBef>
            </a:pPr>
            <a:r>
              <a:rPr lang="en-US" sz="1800" dirty="0"/>
              <a:t>https://github.com/tsweenz/IBM-FINAL-COURSE/blob/a71c09b7e57da885177e8f4d626a532c32c90309/Lab%204%3A%20jupyter-labs-eda-sql-coursera_sqllite.ipynb</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generated a Folium map to pinpoint all the launch sites and utilized various map elements such as markers, circles, and lines to denote the outcome (success or failure) of launches at each site</a:t>
            </a:r>
          </a:p>
          <a:p>
            <a:pPr>
              <a:lnSpc>
                <a:spcPct val="100000"/>
              </a:lnSpc>
              <a:spcBef>
                <a:spcPts val="1400"/>
              </a:spcBef>
            </a:pPr>
            <a:r>
              <a:rPr lang="en-US" dirty="0"/>
              <a:t>https://github.com/tsweenz/IBM-FINAL-COURSE/blob/a71c09b7e57da885177e8f4d626a532c32c90309/lab%206_jupyter_launch_site_location.jupyterlite.ipynb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 constructed an interactive dashboard application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which involved the following steps:</a:t>
            </a:r>
          </a:p>
          <a:p>
            <a:pPr lvl="1">
              <a:lnSpc>
                <a:spcPct val="100000"/>
              </a:lnSpc>
              <a:spcBef>
                <a:spcPts val="1400"/>
              </a:spcBef>
            </a:pPr>
            <a:r>
              <a:rPr lang="en-US" sz="1800" dirty="0">
                <a:solidFill>
                  <a:schemeClr val="accent3">
                    <a:lumMod val="25000"/>
                  </a:schemeClr>
                </a:solidFill>
                <a:latin typeface="Abadi" panose="020B0604020104020204" pitchFamily="34" charset="0"/>
              </a:rPr>
              <a:t>Incorporating a Launch Site Drop-down Input Component</a:t>
            </a:r>
          </a:p>
          <a:p>
            <a:pPr lvl="1">
              <a:lnSpc>
                <a:spcPct val="100000"/>
              </a:lnSpc>
              <a:spcBef>
                <a:spcPts val="1400"/>
              </a:spcBef>
            </a:pPr>
            <a:r>
              <a:rPr lang="en-US" sz="1800" dirty="0">
                <a:solidFill>
                  <a:schemeClr val="accent3">
                    <a:lumMod val="25000"/>
                  </a:schemeClr>
                </a:solidFill>
                <a:latin typeface="Abadi" panose="020B0604020104020204" pitchFamily="34" charset="0"/>
              </a:rPr>
              <a:t>Implementing a callback function to display a success-pie-chart based on the selected site from the dropdown</a:t>
            </a:r>
          </a:p>
          <a:p>
            <a:pPr lvl="1">
              <a:lnSpc>
                <a:spcPct val="100000"/>
              </a:lnSpc>
              <a:spcBef>
                <a:spcPts val="1400"/>
              </a:spcBef>
            </a:pPr>
            <a:r>
              <a:rPr lang="en-US" sz="1800" dirty="0">
                <a:solidFill>
                  <a:schemeClr val="accent3">
                    <a:lumMod val="25000"/>
                  </a:schemeClr>
                </a:solidFill>
                <a:latin typeface="Abadi" panose="020B0604020104020204" pitchFamily="34" charset="0"/>
              </a:rPr>
              <a:t>Introducing a Range Slider for Payload Selection</a:t>
            </a:r>
          </a:p>
          <a:p>
            <a:pPr lvl="1">
              <a:lnSpc>
                <a:spcPct val="100000"/>
              </a:lnSpc>
              <a:spcBef>
                <a:spcPts val="1400"/>
              </a:spcBef>
            </a:pPr>
            <a:r>
              <a:rPr lang="en-US" sz="1800" dirty="0">
                <a:solidFill>
                  <a:schemeClr val="accent3">
                    <a:lumMod val="25000"/>
                  </a:schemeClr>
                </a:solidFill>
                <a:latin typeface="Abadi" panose="020B0604020104020204" pitchFamily="34" charset="0"/>
              </a:rPr>
              <a:t>Implementing a callback function to visualize the success-payload-scatter-chart scatter plot.</a:t>
            </a:r>
          </a:p>
          <a:p>
            <a:r>
              <a:rPr lang="en-US" dirty="0"/>
              <a:t>https://github.com/tsweenz/IBM-FINAL-COURSE/blob/a71c09b7e57da885177e8f4d626a532c32c90309/Lab%207.%20spacex_dash_app.py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After loading the data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I conducted exploratory data analysis and determining training labels, using the following steps:</a:t>
            </a:r>
          </a:p>
          <a:p>
            <a:pPr lvl="1">
              <a:lnSpc>
                <a:spcPct val="100000"/>
              </a:lnSpc>
              <a:spcBef>
                <a:spcPts val="1400"/>
              </a:spcBef>
            </a:pPr>
            <a:r>
              <a:rPr lang="en-US" sz="1800" dirty="0">
                <a:solidFill>
                  <a:schemeClr val="accent3">
                    <a:lumMod val="25000"/>
                  </a:schemeClr>
                </a:solidFill>
                <a:latin typeface="Abadi" panose="020B0604020104020204" pitchFamily="34" charset="0"/>
              </a:rPr>
              <a:t>Generating a NumPy array from the 'Class' column in the dataset using the '</a:t>
            </a:r>
            <a:r>
              <a:rPr lang="en-US" sz="1800" dirty="0" err="1">
                <a:solidFill>
                  <a:schemeClr val="accent3">
                    <a:lumMod val="25000"/>
                  </a:schemeClr>
                </a:solidFill>
                <a:latin typeface="Abadi" panose="020B0604020104020204" pitchFamily="34" charset="0"/>
              </a:rPr>
              <a:t>to_numpy</a:t>
            </a:r>
            <a:r>
              <a:rPr lang="en-US" sz="1800" dirty="0">
                <a:solidFill>
                  <a:schemeClr val="accent3">
                    <a:lumMod val="25000"/>
                  </a:schemeClr>
                </a:solidFill>
                <a:latin typeface="Abadi" panose="020B0604020104020204" pitchFamily="34" charset="0"/>
              </a:rPr>
              <a:t>()' method. This array was then assigned to the variable 'Y' as the target variable.</a:t>
            </a:r>
          </a:p>
          <a:p>
            <a:pPr lvl="1">
              <a:lnSpc>
                <a:spcPct val="100000"/>
              </a:lnSpc>
              <a:spcBef>
                <a:spcPts val="1400"/>
              </a:spcBef>
            </a:pPr>
            <a:r>
              <a:rPr lang="en-US" sz="1800" dirty="0">
                <a:solidFill>
                  <a:schemeClr val="accent3">
                    <a:lumMod val="25000"/>
                  </a:schemeClr>
                </a:solidFill>
                <a:latin typeface="Abadi" panose="020B0604020104020204" pitchFamily="34" charset="0"/>
              </a:rPr>
              <a:t>Then, I standardized the feature dataset (x) by applying the '</a:t>
            </a:r>
            <a:r>
              <a:rPr lang="en-US" sz="1800" dirty="0" err="1">
                <a:solidFill>
                  <a:schemeClr val="accent3">
                    <a:lumMod val="25000"/>
                  </a:schemeClr>
                </a:solidFill>
                <a:latin typeface="Abadi" panose="020B0604020104020204" pitchFamily="34" charset="0"/>
              </a:rPr>
              <a:t>preprocessing.StandardScaler</a:t>
            </a:r>
            <a:r>
              <a:rPr lang="en-US" sz="1800" dirty="0">
                <a:solidFill>
                  <a:schemeClr val="accent3">
                    <a:lumMod val="25000"/>
                  </a:schemeClr>
                </a:solidFill>
                <a:latin typeface="Abadi" panose="020B0604020104020204" pitchFamily="34" charset="0"/>
              </a:rPr>
              <a:t>()' function from the Scikit-learn library.</a:t>
            </a:r>
          </a:p>
          <a:p>
            <a:pPr lvl="1">
              <a:lnSpc>
                <a:spcPct val="100000"/>
              </a:lnSpc>
              <a:spcBef>
                <a:spcPts val="1400"/>
              </a:spcBef>
            </a:pPr>
            <a:r>
              <a:rPr lang="en-US" sz="1800" dirty="0">
                <a:solidFill>
                  <a:schemeClr val="accent3">
                    <a:lumMod val="25000"/>
                  </a:schemeClr>
                </a:solidFill>
                <a:latin typeface="Abadi" panose="020B0604020104020204" pitchFamily="34" charset="0"/>
              </a:rPr>
              <a:t>Following this, the data was divided into training and testing sets using the '</a:t>
            </a:r>
            <a:r>
              <a:rPr lang="en-US" sz="1800" dirty="0" err="1">
                <a:solidFill>
                  <a:schemeClr val="accent3">
                    <a:lumMod val="25000"/>
                  </a:schemeClr>
                </a:solidFill>
                <a:latin typeface="Abadi" panose="020B0604020104020204" pitchFamily="34" charset="0"/>
              </a:rPr>
              <a:t>train_test_split</a:t>
            </a:r>
            <a:r>
              <a:rPr lang="en-US" sz="1800" dirty="0">
                <a:solidFill>
                  <a:schemeClr val="accent3">
                    <a:lumMod val="25000"/>
                  </a:schemeClr>
                </a:solidFill>
                <a:latin typeface="Abadi" panose="020B0604020104020204" pitchFamily="34" charset="0"/>
              </a:rPr>
              <a:t>' function from '</a:t>
            </a:r>
            <a:r>
              <a:rPr lang="en-US" sz="1800" dirty="0" err="1">
                <a:solidFill>
                  <a:schemeClr val="accent3">
                    <a:lumMod val="25000"/>
                  </a:schemeClr>
                </a:solidFill>
                <a:latin typeface="Abadi" panose="020B0604020104020204" pitchFamily="34" charset="0"/>
              </a:rPr>
              <a:t>sklearn.model_selection</a:t>
            </a:r>
            <a:r>
              <a:rPr lang="en-US" sz="1800" dirty="0">
                <a:solidFill>
                  <a:schemeClr val="accent3">
                    <a:lumMod val="25000"/>
                  </a:schemeClr>
                </a:solidFill>
                <a:latin typeface="Abadi" panose="020B0604020104020204" pitchFamily="34" charset="0"/>
              </a:rPr>
              <a:t>'. The '</a:t>
            </a:r>
            <a:r>
              <a:rPr lang="en-US" sz="1800" dirty="0" err="1">
                <a:solidFill>
                  <a:schemeClr val="accent3">
                    <a:lumMod val="25000"/>
                  </a:schemeClr>
                </a:solidFill>
                <a:latin typeface="Abadi" panose="020B0604020104020204" pitchFamily="34" charset="0"/>
              </a:rPr>
              <a:t>test_size</a:t>
            </a:r>
            <a:r>
              <a:rPr lang="en-US" sz="1800" dirty="0">
                <a:solidFill>
                  <a:schemeClr val="accent3">
                    <a:lumMod val="25000"/>
                  </a:schemeClr>
                </a:solidFill>
                <a:latin typeface="Abadi" panose="020B0604020104020204" pitchFamily="34" charset="0"/>
              </a:rPr>
              <a:t>' parameter was set to 0.2, and '</a:t>
            </a:r>
            <a:r>
              <a:rPr lang="en-US" sz="1800" dirty="0" err="1">
                <a:solidFill>
                  <a:schemeClr val="accent3">
                    <a:lumMod val="25000"/>
                  </a:schemeClr>
                </a:solidFill>
                <a:latin typeface="Abadi" panose="020B0604020104020204" pitchFamily="34" charset="0"/>
              </a:rPr>
              <a:t>random_state</a:t>
            </a:r>
            <a:r>
              <a:rPr lang="en-US" sz="1800" dirty="0">
                <a:solidFill>
                  <a:schemeClr val="accent3">
                    <a:lumMod val="25000"/>
                  </a:schemeClr>
                </a:solidFill>
                <a:latin typeface="Abadi" panose="020B0604020104020204" pitchFamily="34" charset="0"/>
              </a:rPr>
              <a:t>' was set to 2 for reproducibility.</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identify the most effective machine learning model or method among SVM, Classification Trees, k-nearest neighbors, and Logistic Regression:</a:t>
            </a:r>
          </a:p>
          <a:p>
            <a:pPr>
              <a:lnSpc>
                <a:spcPct val="100000"/>
              </a:lnSpc>
              <a:spcBef>
                <a:spcPts val="1400"/>
              </a:spcBef>
            </a:pPr>
            <a:r>
              <a:rPr lang="en-US" sz="2200" dirty="0">
                <a:solidFill>
                  <a:schemeClr val="accent3">
                    <a:lumMod val="25000"/>
                  </a:schemeClr>
                </a:solidFill>
                <a:latin typeface="Abadi" panose="020B0604020104020204" pitchFamily="34" charset="0"/>
              </a:rPr>
              <a:t>Created objects for each algorithm and created a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object, assigning specific parameters for each model.</a:t>
            </a:r>
          </a:p>
          <a:p>
            <a:pPr>
              <a:lnSpc>
                <a:spcPct val="100000"/>
              </a:lnSpc>
              <a:spcBef>
                <a:spcPts val="1400"/>
              </a:spcBef>
            </a:pPr>
            <a:r>
              <a:rPr lang="en-US" sz="2200" dirty="0">
                <a:solidFill>
                  <a:schemeClr val="accent3">
                    <a:lumMod val="25000"/>
                  </a:schemeClr>
                </a:solidFill>
                <a:latin typeface="Abadi" panose="020B0604020104020204" pitchFamily="34" charset="0"/>
              </a:rPr>
              <a:t>For each model, I employed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with a cross-validation value of 10, and then fitted the training data to identify the best hyperparameters.</a:t>
            </a:r>
          </a:p>
          <a:p>
            <a:pPr>
              <a:lnSpc>
                <a:spcPct val="100000"/>
              </a:lnSpc>
              <a:spcBef>
                <a:spcPts val="1400"/>
              </a:spcBef>
            </a:pPr>
            <a:r>
              <a:rPr lang="en-US" sz="2200" dirty="0">
                <a:solidFill>
                  <a:schemeClr val="accent3">
                    <a:lumMod val="25000"/>
                  </a:schemeClr>
                </a:solidFill>
                <a:latin typeface="Abadi" panose="020B0604020104020204" pitchFamily="34" charset="0"/>
              </a:rPr>
              <a:t>Subsequently, after fitting the training set, found the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object for each model, revealing the best parameters using the '</a:t>
            </a:r>
            <a:r>
              <a:rPr lang="en-US" sz="2200" dirty="0" err="1">
                <a:solidFill>
                  <a:schemeClr val="accent3">
                    <a:lumMod val="25000"/>
                  </a:schemeClr>
                </a:solidFill>
                <a:latin typeface="Abadi" panose="020B0604020104020204" pitchFamily="34" charset="0"/>
              </a:rPr>
              <a:t>best_params</a:t>
            </a:r>
            <a:r>
              <a:rPr lang="en-US" sz="2200" dirty="0">
                <a:solidFill>
                  <a:schemeClr val="accent3">
                    <a:lumMod val="25000"/>
                  </a:schemeClr>
                </a:solidFill>
                <a:latin typeface="Abadi" panose="020B0604020104020204" pitchFamily="34" charset="0"/>
              </a:rPr>
              <a:t>_' attribute, and the validation accuracy using '</a:t>
            </a:r>
            <a:r>
              <a:rPr lang="en-US" sz="2200" dirty="0" err="1">
                <a:solidFill>
                  <a:schemeClr val="accent3">
                    <a:lumMod val="25000"/>
                  </a:schemeClr>
                </a:solidFill>
                <a:latin typeface="Abadi" panose="020B0604020104020204" pitchFamily="34" charset="0"/>
              </a:rPr>
              <a:t>best_score</a:t>
            </a:r>
            <a:r>
              <a:rPr lang="en-US" sz="2200" dirty="0">
                <a:solidFill>
                  <a:schemeClr val="accent3">
                    <a:lumMod val="25000"/>
                  </a:schemeClr>
                </a:solidFill>
                <a:latin typeface="Abadi" panose="020B0604020104020204" pitchFamily="34" charset="0"/>
              </a:rPr>
              <a:t>_'.</a:t>
            </a:r>
          </a:p>
          <a:p>
            <a:pPr>
              <a:lnSpc>
                <a:spcPct val="100000"/>
              </a:lnSpc>
              <a:spcBef>
                <a:spcPts val="1400"/>
              </a:spcBef>
            </a:pPr>
            <a:r>
              <a:rPr lang="en-US" sz="2200" dirty="0">
                <a:solidFill>
                  <a:schemeClr val="accent3">
                    <a:lumMod val="25000"/>
                  </a:schemeClr>
                </a:solidFill>
                <a:latin typeface="Abadi" panose="020B0604020104020204" pitchFamily="34" charset="0"/>
              </a:rPr>
              <a:t>Finally, I utilized the score method to compute the accuracy on the test data for each model, and visualized a confusion matrix for each, comparing the actual and predicted outcomes.</a:t>
            </a:r>
          </a:p>
          <a:p>
            <a:pPr>
              <a:lnSpc>
                <a:spcPct val="100000"/>
              </a:lnSpc>
              <a:spcBef>
                <a:spcPts val="1400"/>
              </a:spcBef>
            </a:pPr>
            <a:r>
              <a:rPr lang="en-US" dirty="0"/>
              <a:t>https://github.com/tsweenz/IBM-FINAL-COURSE/blob/a71c09b7e57da885177e8f4d626a532c32c90309/Lab%208-SpaceX_Machine_Learning_Prediction_Part_5.jupyterlite.ipynb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Cont.</a:t>
            </a:r>
          </a:p>
        </p:txBody>
      </p:sp>
    </p:spTree>
    <p:extLst>
      <p:ext uri="{BB962C8B-B14F-4D97-AF65-F5344CB8AC3E}">
        <p14:creationId xmlns:p14="http://schemas.microsoft.com/office/powerpoint/2010/main" val="1730920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55601" y="2057400"/>
            <a:ext cx="2448560"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As flight number increases, so does the success rate in all three launch sites.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46B9A69-BD86-1487-D198-DAE62863FF32}"/>
              </a:ext>
            </a:extLst>
          </p:cNvPr>
          <p:cNvPicPr>
            <a:picLocks noChangeAspect="1"/>
          </p:cNvPicPr>
          <p:nvPr/>
        </p:nvPicPr>
        <p:blipFill>
          <a:blip r:embed="rId3"/>
          <a:stretch>
            <a:fillRect/>
          </a:stretch>
        </p:blipFill>
        <p:spPr>
          <a:xfrm>
            <a:off x="3337199" y="1536013"/>
            <a:ext cx="8321761" cy="485436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245070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At Launch Site VAFB SLC 4E there are no payloads that are more than 10,000 kg.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C8082D5-E5B5-5958-4265-E95C767723E7}"/>
              </a:ext>
            </a:extLst>
          </p:cNvPr>
          <p:cNvPicPr>
            <a:picLocks noChangeAspect="1"/>
          </p:cNvPicPr>
          <p:nvPr/>
        </p:nvPicPr>
        <p:blipFill>
          <a:blip r:embed="rId3"/>
          <a:stretch>
            <a:fillRect/>
          </a:stretch>
        </p:blipFill>
        <p:spPr>
          <a:xfrm>
            <a:off x="4005446" y="1482466"/>
            <a:ext cx="7964696" cy="474392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have the highest success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75BE53B-A6ED-527C-8838-A24F001B3B09}"/>
              </a:ext>
            </a:extLst>
          </p:cNvPr>
          <p:cNvPicPr>
            <a:picLocks noChangeAspect="1"/>
          </p:cNvPicPr>
          <p:nvPr/>
        </p:nvPicPr>
        <p:blipFill>
          <a:blip r:embed="rId3"/>
          <a:stretch>
            <a:fillRect/>
          </a:stretch>
        </p:blipFill>
        <p:spPr>
          <a:xfrm>
            <a:off x="5576942" y="1948520"/>
            <a:ext cx="5845047" cy="407705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LEO orbit success appears to be correlated with the number of flights, whereas in GTO there seems to be no discernible relationship between flight number and success.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936DF1D-1AA5-670F-F424-0BAA103F318A}"/>
              </a:ext>
            </a:extLst>
          </p:cNvPr>
          <p:cNvPicPr>
            <a:picLocks noChangeAspect="1"/>
          </p:cNvPicPr>
          <p:nvPr/>
        </p:nvPicPr>
        <p:blipFill>
          <a:blip r:embed="rId3"/>
          <a:stretch>
            <a:fillRect/>
          </a:stretch>
        </p:blipFill>
        <p:spPr>
          <a:xfrm>
            <a:off x="5125854" y="1428968"/>
            <a:ext cx="6750292" cy="415903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VLEO orbit is used for the heaviest payloads. PO and ISS have higher success with heavier payloads compared to lower. GTO’s performance rate remains stable between heavier and lighter payloads.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7ABCC16-930E-7A80-D807-0F045348885A}"/>
              </a:ext>
            </a:extLst>
          </p:cNvPr>
          <p:cNvPicPr>
            <a:picLocks noChangeAspect="1"/>
          </p:cNvPicPr>
          <p:nvPr/>
        </p:nvPicPr>
        <p:blipFill>
          <a:blip r:embed="rId3"/>
          <a:stretch>
            <a:fillRect/>
          </a:stretch>
        </p:blipFill>
        <p:spPr>
          <a:xfrm>
            <a:off x="4947919" y="1389596"/>
            <a:ext cx="6899007" cy="447939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Launch success has increased throughout the years- with a dip in 2018.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B48DCD6-DC89-335A-FB6A-F613A1625A05}"/>
              </a:ext>
            </a:extLst>
          </p:cNvPr>
          <p:cNvPicPr>
            <a:picLocks noChangeAspect="1"/>
          </p:cNvPicPr>
          <p:nvPr/>
        </p:nvPicPr>
        <p:blipFill>
          <a:blip r:embed="rId3"/>
          <a:stretch>
            <a:fillRect/>
          </a:stretch>
        </p:blipFill>
        <p:spPr>
          <a:xfrm>
            <a:off x="5225807" y="1598534"/>
            <a:ext cx="5601185" cy="428281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01535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SELECT DISTINCT to return the unique launch site names from the table “SPACEXTBL”</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87945EA-E748-0771-D77B-F2254A0796D7}"/>
              </a:ext>
            </a:extLst>
          </p:cNvPr>
          <p:cNvPicPr>
            <a:picLocks noChangeAspect="1"/>
          </p:cNvPicPr>
          <p:nvPr/>
        </p:nvPicPr>
        <p:blipFill>
          <a:blip r:embed="rId3"/>
          <a:stretch>
            <a:fillRect/>
          </a:stretch>
        </p:blipFill>
        <p:spPr>
          <a:xfrm>
            <a:off x="5642804" y="2064902"/>
            <a:ext cx="5692633" cy="272819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42607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“LIKE” to find Launch Sites that started with CCA. </a:t>
            </a:r>
          </a:p>
          <a:p>
            <a:pPr>
              <a:lnSpc>
                <a:spcPct val="100000"/>
              </a:lnSpc>
              <a:spcBef>
                <a:spcPts val="1400"/>
              </a:spcBef>
            </a:pPr>
            <a:r>
              <a:rPr lang="en-US" sz="2200" dirty="0">
                <a:solidFill>
                  <a:schemeClr val="accent3">
                    <a:lumMod val="25000"/>
                  </a:schemeClr>
                </a:solidFill>
                <a:latin typeface="Abadi" panose="020B0604020104020204" pitchFamily="34" charset="0"/>
              </a:rPr>
              <a:t>% is used to indicate that zero, one, or multiple characters can follow and be included.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E0A2731-33AA-D59F-2BDA-E98DDC02B109}"/>
              </a:ext>
            </a:extLst>
          </p:cNvPr>
          <p:cNvPicPr>
            <a:picLocks noChangeAspect="1"/>
          </p:cNvPicPr>
          <p:nvPr/>
        </p:nvPicPr>
        <p:blipFill>
          <a:blip r:embed="rId3"/>
          <a:stretch>
            <a:fillRect/>
          </a:stretch>
        </p:blipFill>
        <p:spPr>
          <a:xfrm>
            <a:off x="4795520" y="1448594"/>
            <a:ext cx="7201299" cy="432673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9868" y="4050723"/>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SUM to add together the payload mass of all NASA launches</a:t>
            </a:r>
          </a:p>
          <a:p>
            <a:pPr>
              <a:lnSpc>
                <a:spcPct val="100000"/>
              </a:lnSpc>
              <a:spcBef>
                <a:spcPts val="1400"/>
              </a:spcBef>
            </a:pPr>
            <a:r>
              <a:rPr lang="en-US" sz="2200" dirty="0">
                <a:solidFill>
                  <a:schemeClr val="accent3">
                    <a:lumMod val="25000"/>
                  </a:schemeClr>
                </a:solidFill>
                <a:latin typeface="Abadi" panose="020B0604020104020204" pitchFamily="34" charset="0"/>
              </a:rPr>
              <a:t>Where Customer = ‘Nasa (CRS)’ is used to take only the sum of payload masses in NASA launches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95F3D7D-3E54-289C-2213-BAA4C62A9029}"/>
              </a:ext>
            </a:extLst>
          </p:cNvPr>
          <p:cNvPicPr>
            <a:picLocks noChangeAspect="1"/>
          </p:cNvPicPr>
          <p:nvPr/>
        </p:nvPicPr>
        <p:blipFill>
          <a:blip r:embed="rId3"/>
          <a:stretch>
            <a:fillRect/>
          </a:stretch>
        </p:blipFill>
        <p:spPr>
          <a:xfrm>
            <a:off x="1066414" y="1428257"/>
            <a:ext cx="8900931" cy="200423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6283" y="3918484"/>
            <a:ext cx="10789328" cy="10191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AVG to return the average payload mass, used WHERE to include only booster version F9 v1.1 in the average.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B3E3245-D2EC-9181-B913-6636ED49AB0E}"/>
              </a:ext>
            </a:extLst>
          </p:cNvPr>
          <p:cNvPicPr>
            <a:picLocks noChangeAspect="1"/>
          </p:cNvPicPr>
          <p:nvPr/>
        </p:nvPicPr>
        <p:blipFill>
          <a:blip r:embed="rId3"/>
          <a:stretch>
            <a:fillRect/>
          </a:stretch>
        </p:blipFill>
        <p:spPr>
          <a:xfrm>
            <a:off x="1043735" y="1636230"/>
            <a:ext cx="9198137" cy="192040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910424"/>
            <a:ext cx="10792069" cy="130365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Found the earliest date of a successful ground landing by using the “MIN” function and limiting the outcomes to Successful Ground Landing by using “WHERE” function.</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089BCA03-5C7C-CB75-FA3C-F3A2569101CE}"/>
              </a:ext>
            </a:extLst>
          </p:cNvPr>
          <p:cNvPicPr>
            <a:picLocks noChangeAspect="1"/>
          </p:cNvPicPr>
          <p:nvPr/>
        </p:nvPicPr>
        <p:blipFill>
          <a:blip r:embed="rId3"/>
          <a:stretch>
            <a:fillRect/>
          </a:stretch>
        </p:blipFill>
        <p:spPr>
          <a:xfrm>
            <a:off x="1925462" y="1490806"/>
            <a:ext cx="8341076" cy="201591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86542" y="1627794"/>
            <a:ext cx="10499069" cy="388346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Space X Data was collected using the SpaceX API and through Web Scraping. The data was then organized and cleaned through data wrangling. After, SQL was used to explore the data, and visualized in python using python and matplotlib. The launch sites were analyzed using folium and </a:t>
            </a:r>
            <a:r>
              <a:rPr lang="en-US" sz="2200" dirty="0" err="1">
                <a:solidFill>
                  <a:schemeClr val="accent3">
                    <a:lumMod val="25000"/>
                  </a:schemeClr>
                </a:solidFill>
                <a:latin typeface="Abadi" panose="020B0604020104020204" pitchFamily="34" charset="0"/>
              </a:rPr>
              <a:t>ploty</a:t>
            </a:r>
            <a:r>
              <a:rPr lang="en-US" sz="2200" dirty="0">
                <a:solidFill>
                  <a:schemeClr val="accent3">
                    <a:lumMod val="25000"/>
                  </a:schemeClr>
                </a:solidFill>
                <a:latin typeface="Abadi" panose="020B0604020104020204" pitchFamily="34" charset="0"/>
              </a:rPr>
              <a:t> dash. Machine learning was then used to predict landing success.  </a:t>
            </a:r>
          </a:p>
          <a:p>
            <a:pPr>
              <a:lnSpc>
                <a:spcPct val="100000"/>
              </a:lnSpc>
              <a:spcBef>
                <a:spcPts val="1400"/>
              </a:spcBef>
            </a:pPr>
            <a:r>
              <a:rPr lang="en-US" sz="2200" dirty="0">
                <a:solidFill>
                  <a:schemeClr val="accent3">
                    <a:lumMod val="25000"/>
                  </a:schemeClr>
                </a:solidFill>
                <a:latin typeface="Abadi" panose="020B0604020104020204" pitchFamily="34" charset="0"/>
              </a:rPr>
              <a:t>Summary of results: launch site success rates vary, with a trend of increasing success as the flight number rises at each site. Noteworthy variations in success rates exist among different orbits, with certain orbits consistently achieving 100% success while others, such as the SO orbit, exhibit lower success rates.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Used SELECT DISTINCT to list Booster Versions and limited the result to successful drone ship landing through the WHERE clause. </a:t>
            </a:r>
          </a:p>
          <a:p>
            <a:pPr>
              <a:lnSpc>
                <a:spcPct val="100000"/>
              </a:lnSpc>
              <a:spcBef>
                <a:spcPts val="1400"/>
              </a:spcBef>
            </a:pPr>
            <a:r>
              <a:rPr lang="en-US" sz="2200" dirty="0">
                <a:solidFill>
                  <a:schemeClr val="accent3">
                    <a:lumMod val="25000"/>
                  </a:schemeClr>
                </a:solidFill>
                <a:latin typeface="Abadi"/>
              </a:rPr>
              <a:t>Used AND to include payload masses between 4000 and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6AAB03C-FFE2-296D-5503-7B33A3275D34}"/>
              </a:ext>
            </a:extLst>
          </p:cNvPr>
          <p:cNvPicPr>
            <a:picLocks noChangeAspect="1"/>
          </p:cNvPicPr>
          <p:nvPr/>
        </p:nvPicPr>
        <p:blipFill>
          <a:blip r:embed="rId3"/>
          <a:stretch>
            <a:fillRect/>
          </a:stretch>
        </p:blipFill>
        <p:spPr>
          <a:xfrm>
            <a:off x="895856" y="3911221"/>
            <a:ext cx="9190516" cy="240812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'COUNT()’ and 'GROUP BY' statement to retrieve the overall count of successes and failures.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3E0C06D-3C76-5424-F36F-47E55527264D}"/>
              </a:ext>
            </a:extLst>
          </p:cNvPr>
          <p:cNvPicPr>
            <a:picLocks noChangeAspect="1"/>
          </p:cNvPicPr>
          <p:nvPr/>
        </p:nvPicPr>
        <p:blipFill>
          <a:blip r:embed="rId3"/>
          <a:stretch>
            <a:fillRect/>
          </a:stretch>
        </p:blipFill>
        <p:spPr>
          <a:xfrm>
            <a:off x="2024998" y="3146184"/>
            <a:ext cx="7712108" cy="278154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79031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Used MAX to find the maximum payload, and returned the boosters that had carried the max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8869977-0FD0-9F30-C61B-A91521418112}"/>
              </a:ext>
            </a:extLst>
          </p:cNvPr>
          <p:cNvPicPr>
            <a:picLocks noChangeAspect="1"/>
          </p:cNvPicPr>
          <p:nvPr/>
        </p:nvPicPr>
        <p:blipFill>
          <a:blip r:embed="rId3"/>
          <a:stretch>
            <a:fillRect/>
          </a:stretch>
        </p:blipFill>
        <p:spPr>
          <a:xfrm>
            <a:off x="2816463" y="1266852"/>
            <a:ext cx="9160034" cy="505249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6330" y="4251542"/>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Returned failed landing outcomes by using the where clause, limiting it to Failure (drone ship) and limited the year it to 2015 through </a:t>
            </a:r>
            <a:r>
              <a:rPr lang="en-US" sz="2200" dirty="0" err="1">
                <a:latin typeface="Abadi" panose="020B0604020104020204" pitchFamily="34" charset="0"/>
              </a:rPr>
              <a:t>substr</a:t>
            </a:r>
            <a:r>
              <a:rPr lang="en-US" sz="2200" dirty="0">
                <a:latin typeface="Abadi" panose="020B0604020104020204" pitchFamily="34" charset="0"/>
              </a:rPr>
              <a:t>(Date,7,4)='2015'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238808BB-337B-EA05-7922-E30655D0D94E}"/>
              </a:ext>
            </a:extLst>
          </p:cNvPr>
          <p:cNvPicPr>
            <a:picLocks noChangeAspect="1"/>
          </p:cNvPicPr>
          <p:nvPr/>
        </p:nvPicPr>
        <p:blipFill>
          <a:blip r:embed="rId3"/>
          <a:stretch>
            <a:fillRect/>
          </a:stretch>
        </p:blipFill>
        <p:spPr>
          <a:xfrm>
            <a:off x="1019623" y="1300375"/>
            <a:ext cx="8779001" cy="240812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2368"/>
            <a:ext cx="2338950" cy="433133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Used BETWEEN to specify date, and DESC to have it listed in descended order based on date ORDER BY Date Desc.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9DFFC45-6321-36B5-5D5C-A20596CC9494}"/>
              </a:ext>
            </a:extLst>
          </p:cNvPr>
          <p:cNvPicPr>
            <a:picLocks noChangeAspect="1"/>
          </p:cNvPicPr>
          <p:nvPr/>
        </p:nvPicPr>
        <p:blipFill>
          <a:blip r:embed="rId3"/>
          <a:stretch>
            <a:fillRect/>
          </a:stretch>
        </p:blipFill>
        <p:spPr>
          <a:xfrm>
            <a:off x="3313061" y="1392368"/>
            <a:ext cx="8512278" cy="432853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56650" y="5146465"/>
            <a:ext cx="9745589" cy="1320483"/>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All launch sites are in the United States, close to the coast, and in the southern parts of the USA.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8" name="Picture 7">
            <a:extLst>
              <a:ext uri="{FF2B5EF4-FFF2-40B4-BE49-F238E27FC236}">
                <a16:creationId xmlns:a16="http://schemas.microsoft.com/office/drawing/2014/main" id="{F3E9EFDF-5B4A-14C6-3DD1-115FD5A5153E}"/>
              </a:ext>
            </a:extLst>
          </p:cNvPr>
          <p:cNvPicPr>
            <a:picLocks noChangeAspect="1"/>
          </p:cNvPicPr>
          <p:nvPr/>
        </p:nvPicPr>
        <p:blipFill>
          <a:blip r:embed="rId3"/>
          <a:stretch>
            <a:fillRect/>
          </a:stretch>
        </p:blipFill>
        <p:spPr>
          <a:xfrm>
            <a:off x="1528412" y="1392538"/>
            <a:ext cx="8228784" cy="419530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83830" y="955040"/>
            <a:ext cx="10687961" cy="1107440"/>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dirty="0">
                <a:solidFill>
                  <a:schemeClr val="accent3">
                    <a:lumMod val="25000"/>
                  </a:schemeClr>
                </a:solidFill>
                <a:latin typeface="Abadi"/>
              </a:rPr>
              <a:t>Site KSC LC-39A has the highest success rates in Florida. </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Florida Launch Sites</a:t>
            </a:r>
          </a:p>
        </p:txBody>
      </p:sp>
      <p:pic>
        <p:nvPicPr>
          <p:cNvPr id="4" name="Picture 3">
            <a:extLst>
              <a:ext uri="{FF2B5EF4-FFF2-40B4-BE49-F238E27FC236}">
                <a16:creationId xmlns:a16="http://schemas.microsoft.com/office/drawing/2014/main" id="{7D22084F-0CE7-954F-65D3-C3F137FA66F5}"/>
              </a:ext>
            </a:extLst>
          </p:cNvPr>
          <p:cNvPicPr>
            <a:picLocks noChangeAspect="1"/>
          </p:cNvPicPr>
          <p:nvPr/>
        </p:nvPicPr>
        <p:blipFill>
          <a:blip r:embed="rId3"/>
          <a:stretch>
            <a:fillRect/>
          </a:stretch>
        </p:blipFill>
        <p:spPr>
          <a:xfrm>
            <a:off x="468336" y="1983501"/>
            <a:ext cx="4752927" cy="2890997"/>
          </a:xfrm>
          <a:prstGeom prst="rect">
            <a:avLst/>
          </a:prstGeom>
        </p:spPr>
      </p:pic>
      <p:sp>
        <p:nvSpPr>
          <p:cNvPr id="6" name="Title 1">
            <a:extLst>
              <a:ext uri="{FF2B5EF4-FFF2-40B4-BE49-F238E27FC236}">
                <a16:creationId xmlns:a16="http://schemas.microsoft.com/office/drawing/2014/main" id="{9ED055A5-5A2D-9C29-A2A0-DC71C20A036D}"/>
              </a:ext>
            </a:extLst>
          </p:cNvPr>
          <p:cNvSpPr txBox="1">
            <a:spLocks/>
          </p:cNvSpPr>
          <p:nvPr/>
        </p:nvSpPr>
        <p:spPr>
          <a:xfrm>
            <a:off x="683830" y="2049478"/>
            <a:ext cx="990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a:t>
            </a:r>
          </a:p>
        </p:txBody>
      </p:sp>
      <p:pic>
        <p:nvPicPr>
          <p:cNvPr id="9" name="Picture 8">
            <a:extLst>
              <a:ext uri="{FF2B5EF4-FFF2-40B4-BE49-F238E27FC236}">
                <a16:creationId xmlns:a16="http://schemas.microsoft.com/office/drawing/2014/main" id="{7AB4B783-01F6-238E-4236-38B27B56F1FA}"/>
              </a:ext>
            </a:extLst>
          </p:cNvPr>
          <p:cNvPicPr>
            <a:picLocks noChangeAspect="1"/>
          </p:cNvPicPr>
          <p:nvPr/>
        </p:nvPicPr>
        <p:blipFill>
          <a:blip r:embed="rId4"/>
          <a:stretch>
            <a:fillRect/>
          </a:stretch>
        </p:blipFill>
        <p:spPr>
          <a:xfrm>
            <a:off x="5331225" y="2757826"/>
            <a:ext cx="4390838" cy="2890997"/>
          </a:xfrm>
          <a:prstGeom prst="rect">
            <a:avLst/>
          </a:prstGeom>
        </p:spPr>
      </p:pic>
      <p:sp>
        <p:nvSpPr>
          <p:cNvPr id="10" name="Title 1">
            <a:extLst>
              <a:ext uri="{FF2B5EF4-FFF2-40B4-BE49-F238E27FC236}">
                <a16:creationId xmlns:a16="http://schemas.microsoft.com/office/drawing/2014/main" id="{C64BB091-2B6A-BC34-088E-79F66D338CDF}"/>
              </a:ext>
            </a:extLst>
          </p:cNvPr>
          <p:cNvSpPr txBox="1">
            <a:spLocks/>
          </p:cNvSpPr>
          <p:nvPr/>
        </p:nvSpPr>
        <p:spPr>
          <a:xfrm>
            <a:off x="6027810" y="2757826"/>
            <a:ext cx="331939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CCAFS LC-40</a:t>
            </a:r>
          </a:p>
        </p:txBody>
      </p:sp>
      <p:pic>
        <p:nvPicPr>
          <p:cNvPr id="12" name="Picture 11">
            <a:extLst>
              <a:ext uri="{FF2B5EF4-FFF2-40B4-BE49-F238E27FC236}">
                <a16:creationId xmlns:a16="http://schemas.microsoft.com/office/drawing/2014/main" id="{75AA3D18-F8BF-8AC6-EA9C-8FD1195BB951}"/>
              </a:ext>
            </a:extLst>
          </p:cNvPr>
          <p:cNvPicPr>
            <a:picLocks noChangeAspect="1"/>
          </p:cNvPicPr>
          <p:nvPr/>
        </p:nvPicPr>
        <p:blipFill>
          <a:blip r:embed="rId5"/>
          <a:stretch>
            <a:fillRect/>
          </a:stretch>
        </p:blipFill>
        <p:spPr>
          <a:xfrm>
            <a:off x="9622641" y="2757826"/>
            <a:ext cx="3070437" cy="289099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2552310"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CCAFS SLC-40 is .90 KM from the coastline.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the Coastline</a:t>
            </a:r>
          </a:p>
        </p:txBody>
      </p:sp>
      <p:pic>
        <p:nvPicPr>
          <p:cNvPr id="4" name="Picture 3">
            <a:extLst>
              <a:ext uri="{FF2B5EF4-FFF2-40B4-BE49-F238E27FC236}">
                <a16:creationId xmlns:a16="http://schemas.microsoft.com/office/drawing/2014/main" id="{B5DEE42E-48DB-E1B2-34C2-4852794ED951}"/>
              </a:ext>
            </a:extLst>
          </p:cNvPr>
          <p:cNvPicPr>
            <a:picLocks noChangeAspect="1"/>
          </p:cNvPicPr>
          <p:nvPr/>
        </p:nvPicPr>
        <p:blipFill>
          <a:blip r:embed="rId3"/>
          <a:stretch>
            <a:fillRect/>
          </a:stretch>
        </p:blipFill>
        <p:spPr>
          <a:xfrm>
            <a:off x="3593450" y="1608272"/>
            <a:ext cx="7864522" cy="461812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55159"/>
            <a:ext cx="10791343" cy="40622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The price of SpaceX’s Falcon 9 rocket launches is 62 million dollars, which is considerably lower than the prices offered by other companies, reaching as high as 165 million dollars per launch. A significant portion of the cost advantage enjoyed by SpaceX can be attributed to its ability to reuse the first stage of the rocket. Consequently, by assessing the likelihood of a successful first stage landing, one can ascertain the projected cost of a launch. Such information proves valuable in scenarios where a competing company seeks to challenge SpaceX's bid for a rocket launch contract.</a:t>
            </a:r>
          </a:p>
          <a:p>
            <a:pPr>
              <a:spcBef>
                <a:spcPts val="1400"/>
              </a:spcBef>
            </a:pPr>
            <a:r>
              <a:rPr lang="en-US" sz="2200" dirty="0">
                <a:solidFill>
                  <a:schemeClr val="accent3">
                    <a:lumMod val="25000"/>
                  </a:schemeClr>
                </a:solidFill>
                <a:latin typeface="Abadi" panose="020B0604020104020204" pitchFamily="34" charset="0"/>
              </a:rPr>
              <a:t>Problems you want to find answers- This project will predict if the Falcon 9 stage 1 will land successfully and can be reused.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66592"/>
            <a:ext cx="10792069" cy="1722180"/>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KSC had the greatest amount of successful launches, followed by CCAPS, VAFB, and CCAFS.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by Launch Site</a:t>
            </a:r>
          </a:p>
        </p:txBody>
      </p:sp>
      <p:pic>
        <p:nvPicPr>
          <p:cNvPr id="10" name="Picture 9">
            <a:extLst>
              <a:ext uri="{FF2B5EF4-FFF2-40B4-BE49-F238E27FC236}">
                <a16:creationId xmlns:a16="http://schemas.microsoft.com/office/drawing/2014/main" id="{993874D2-B756-7ACB-23A8-E9474A5DD793}"/>
              </a:ext>
            </a:extLst>
          </p:cNvPr>
          <p:cNvPicPr>
            <a:picLocks noChangeAspect="1"/>
          </p:cNvPicPr>
          <p:nvPr/>
        </p:nvPicPr>
        <p:blipFill>
          <a:blip r:embed="rId3"/>
          <a:stretch>
            <a:fillRect/>
          </a:stretch>
        </p:blipFill>
        <p:spPr>
          <a:xfrm>
            <a:off x="1503436" y="1425844"/>
            <a:ext cx="8714772" cy="351729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000" dirty="0"/>
              <a:t>CCAFS LC-40 had the 2nd highest success rate: 73.1%</a:t>
            </a:r>
          </a:p>
          <a:p>
            <a:pPr>
              <a:lnSpc>
                <a:spcPct val="100000"/>
              </a:lnSpc>
              <a:spcBef>
                <a:spcPts val="1400"/>
              </a:spcBef>
            </a:pPr>
            <a:endParaRPr lang="en-US" dirty="0"/>
          </a:p>
          <a:p>
            <a:pPr>
              <a:lnSpc>
                <a:spcPct val="100000"/>
              </a:lnSpc>
              <a:spcBef>
                <a:spcPts val="1400"/>
              </a:spcBef>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CCAFS LC-40 Success Rate Pie Chart</a:t>
            </a:r>
          </a:p>
        </p:txBody>
      </p:sp>
      <p:pic>
        <p:nvPicPr>
          <p:cNvPr id="7" name="Picture 6">
            <a:extLst>
              <a:ext uri="{FF2B5EF4-FFF2-40B4-BE49-F238E27FC236}">
                <a16:creationId xmlns:a16="http://schemas.microsoft.com/office/drawing/2014/main" id="{5F912AD0-CFE9-4CF0-61C4-64DDD16E52BE}"/>
              </a:ext>
            </a:extLst>
          </p:cNvPr>
          <p:cNvPicPr>
            <a:picLocks noChangeAspect="1"/>
          </p:cNvPicPr>
          <p:nvPr/>
        </p:nvPicPr>
        <p:blipFill>
          <a:blip r:embed="rId3"/>
          <a:stretch>
            <a:fillRect/>
          </a:stretch>
        </p:blipFill>
        <p:spPr>
          <a:xfrm>
            <a:off x="1331625" y="2367427"/>
            <a:ext cx="9528749" cy="395192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456207"/>
            <a:ext cx="10414662" cy="442918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Launch Site CCAFS LC-40, the v1.1 booster has the highest success rate with heavier payload masses (greater than 2000 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7" name="Picture 6">
            <a:extLst>
              <a:ext uri="{FF2B5EF4-FFF2-40B4-BE49-F238E27FC236}">
                <a16:creationId xmlns:a16="http://schemas.microsoft.com/office/drawing/2014/main" id="{EEDDB75F-5FF0-0E80-18BF-821A21B697DC}"/>
              </a:ext>
            </a:extLst>
          </p:cNvPr>
          <p:cNvPicPr>
            <a:picLocks noChangeAspect="1"/>
          </p:cNvPicPr>
          <p:nvPr/>
        </p:nvPicPr>
        <p:blipFill>
          <a:blip r:embed="rId3"/>
          <a:stretch>
            <a:fillRect/>
          </a:stretch>
        </p:blipFill>
        <p:spPr>
          <a:xfrm>
            <a:off x="0" y="1353082"/>
            <a:ext cx="12192000" cy="415183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851394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Classification Models had the same accuracy (.8333…) for the test data.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4F8E478-AA81-95AF-4674-4F573DE12478}"/>
              </a:ext>
            </a:extLst>
          </p:cNvPr>
          <p:cNvPicPr>
            <a:picLocks noChangeAspect="1"/>
          </p:cNvPicPr>
          <p:nvPr/>
        </p:nvPicPr>
        <p:blipFill>
          <a:blip r:embed="rId3"/>
          <a:stretch>
            <a:fillRect/>
          </a:stretch>
        </p:blipFill>
        <p:spPr>
          <a:xfrm>
            <a:off x="4098107" y="3002164"/>
            <a:ext cx="3025402" cy="268247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522097" y="2057400"/>
            <a:ext cx="372587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Each of the four classification models exhibited identical confusion matrices and demonstrated an equal ability to differentiate between distinct classes. The primary issue lies in the occurrence of false positives across all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0D9A0BF-7C58-CE8C-0824-0DD33298C9CB}"/>
              </a:ext>
            </a:extLst>
          </p:cNvPr>
          <p:cNvPicPr>
            <a:picLocks noChangeAspect="1"/>
          </p:cNvPicPr>
          <p:nvPr/>
        </p:nvPicPr>
        <p:blipFill>
          <a:blip r:embed="rId3"/>
          <a:stretch>
            <a:fillRect/>
          </a:stretch>
        </p:blipFill>
        <p:spPr>
          <a:xfrm>
            <a:off x="499886" y="1666555"/>
            <a:ext cx="5425910" cy="435901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253331"/>
            <a:ext cx="11071469" cy="4351338"/>
          </a:xfrm>
          <a:prstGeom prst="rect">
            <a:avLst/>
          </a:prstGeom>
        </p:spPr>
        <p:txBody>
          <a:bodyPr>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Launch site success rates vary. For example,  CCAFS LC-40 has a 60% success rate, while KSC LC-39A and VAFB SLC 4E have success rates of 77%.</a:t>
            </a:r>
          </a:p>
          <a:p>
            <a:pPr>
              <a:lnSpc>
                <a:spcPct val="100000"/>
              </a:lnSpc>
              <a:spcBef>
                <a:spcPts val="1400"/>
              </a:spcBef>
            </a:pPr>
            <a:r>
              <a:rPr lang="en-US" sz="2000" dirty="0">
                <a:solidFill>
                  <a:schemeClr val="accent3">
                    <a:lumMod val="25000"/>
                  </a:schemeClr>
                </a:solidFill>
                <a:latin typeface="Abadi" panose="020B0604020104020204" pitchFamily="34" charset="0"/>
              </a:rPr>
              <a:t>Notably, as the flight number increases at each launch site, so does the success rate. For instance, the success rate for VAFB SLC 4E reaches 100% after the 50th flight. Similarly, both KSC LC 39A and CCAFS SLC 40 achieve 100% success rates after the 80th flight.</a:t>
            </a:r>
          </a:p>
          <a:p>
            <a:pPr>
              <a:lnSpc>
                <a:spcPct val="100000"/>
              </a:lnSpc>
              <a:spcBef>
                <a:spcPts val="1400"/>
              </a:spcBef>
            </a:pPr>
            <a:r>
              <a:rPr lang="en-US" sz="2000" dirty="0">
                <a:solidFill>
                  <a:schemeClr val="accent3">
                    <a:lumMod val="25000"/>
                  </a:schemeClr>
                </a:solidFill>
                <a:latin typeface="Abadi" panose="020B0604020104020204" pitchFamily="34" charset="0"/>
              </a:rPr>
              <a:t>In the Payload Vs. Launch Site scatter plot, no rockets are launched for heavy payloads (greater than 10000) at the VAFB-SLC site.</a:t>
            </a:r>
          </a:p>
          <a:p>
            <a:pPr>
              <a:lnSpc>
                <a:spcPct val="100000"/>
              </a:lnSpc>
              <a:spcBef>
                <a:spcPts val="1400"/>
              </a:spcBef>
            </a:pPr>
            <a:r>
              <a:rPr lang="en-US" sz="2000" dirty="0">
                <a:solidFill>
                  <a:schemeClr val="accent3">
                    <a:lumMod val="25000"/>
                  </a:schemeClr>
                </a:solidFill>
                <a:latin typeface="Abadi" panose="020B0604020104020204" pitchFamily="34" charset="0"/>
              </a:rPr>
              <a:t>Orbits ES-L1, GEO, HEO, and SSO consistently attain a 100% success rate, while the SO orbit has the lowest success rate at around 50%, and orbit SO shows a 0% success rate.</a:t>
            </a:r>
          </a:p>
          <a:p>
            <a:pPr>
              <a:lnSpc>
                <a:spcPct val="100000"/>
              </a:lnSpc>
              <a:spcBef>
                <a:spcPts val="1400"/>
              </a:spcBef>
            </a:pPr>
            <a:r>
              <a:rPr lang="en-US" sz="2000" dirty="0">
                <a:solidFill>
                  <a:schemeClr val="accent3">
                    <a:lumMod val="25000"/>
                  </a:schemeClr>
                </a:solidFill>
                <a:latin typeface="Abadi" panose="020B0604020104020204" pitchFamily="34" charset="0"/>
              </a:rPr>
              <a:t>In LEO orbit, success appears to be related to the number of flights. However, in GTO orbit, there seems to be no discernible relationship between flight number and success rate.</a:t>
            </a:r>
          </a:p>
          <a:p>
            <a:pPr>
              <a:lnSpc>
                <a:spcPct val="100000"/>
              </a:lnSpc>
              <a:spcBef>
                <a:spcPts val="1400"/>
              </a:spcBef>
            </a:pPr>
            <a:r>
              <a:rPr lang="en-US" sz="2000" dirty="0">
                <a:solidFill>
                  <a:schemeClr val="accent3">
                    <a:lumMod val="25000"/>
                  </a:schemeClr>
                </a:solidFill>
                <a:latin typeface="Abadi" panose="020B0604020104020204" pitchFamily="34" charset="0"/>
              </a:rPr>
              <a:t>Regarding heavy payloads, Polar, LEO, and ISS orbits exhibit higher rates of successful landings. However, in the case of GTO, it is challenging to differentiate, as both positive landing rates and negative landings (unsuccessful missions) are observed.</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l"/>
            <a:r>
              <a:rPr lang="en-US" sz="2000" i="0" dirty="0">
                <a:effectLst/>
                <a:latin typeface="Abadi" panose="020B0604020104020204" pitchFamily="34" charset="0"/>
              </a:rPr>
              <a:t>The initial step involved the utilization of the SpaceX API, a RESTful API, to gather the required data. A GET request was made to the SpaceX API, facilitated by a set of auxiliary functions that were specifically designed to extract relevant information from the launch data using identification numbers. Subsequently, the rocket launch data was retrieved from the SpaceX API's URL.</a:t>
            </a:r>
          </a:p>
          <a:p>
            <a:pPr algn="l"/>
            <a:r>
              <a:rPr lang="en-US" sz="2000" i="0" dirty="0">
                <a:effectLst/>
                <a:latin typeface="Abadi" panose="020B0604020104020204" pitchFamily="34" charset="0"/>
              </a:rPr>
              <a:t>To ensure consistency in the requested JSON results, the SpaceX launch data was obtained through a GET request, followed by the decoding of the response content as a JSON result. The obtained JSON data was then transformed into a Pandas data frame for further analysis and manipulation.</a:t>
            </a:r>
          </a:p>
          <a:p>
            <a:pPr algn="l"/>
            <a:r>
              <a:rPr lang="en-US" sz="2000" i="0" dirty="0">
                <a:effectLst/>
                <a:latin typeface="Abadi" panose="020B0604020104020204" pitchFamily="34" charset="0"/>
              </a:rPr>
              <a:t>Additionally, web scraping techniques were employed to gather historical launch records of Falcon 9 from a Wikipedia page entitled "List of Falcon 9 and Falcon Heavy launches." The launch records were stored in an HTML format. Using the </a:t>
            </a:r>
            <a:r>
              <a:rPr lang="en-US" sz="2000" i="0" dirty="0" err="1">
                <a:effectLst/>
                <a:latin typeface="Abadi" panose="020B0604020104020204" pitchFamily="34" charset="0"/>
              </a:rPr>
              <a:t>BeautifulSoup</a:t>
            </a:r>
            <a:r>
              <a:rPr lang="en-US" sz="2000" i="0" dirty="0">
                <a:effectLst/>
                <a:latin typeface="Abadi" panose="020B0604020104020204" pitchFamily="34" charset="0"/>
              </a:rPr>
              <a:t> and Request libraries, the Falcon 9 launch HTML table records were extracted from the Wikipedia page, parsed, and subsequently converted into a Pandas data frame.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7" name="Content Placeholder 6">
            <a:extLst>
              <a:ext uri="{FF2B5EF4-FFF2-40B4-BE49-F238E27FC236}">
                <a16:creationId xmlns:a16="http://schemas.microsoft.com/office/drawing/2014/main" id="{BC8EC090-D10A-740F-F568-6265C595C505}"/>
              </a:ext>
            </a:extLst>
          </p:cNvPr>
          <p:cNvPicPr>
            <a:picLocks noGrp="1" noChangeAspect="1"/>
          </p:cNvPicPr>
          <p:nvPr>
            <p:ph idx="4294967295"/>
          </p:nvPr>
        </p:nvPicPr>
        <p:blipFill>
          <a:blip r:embed="rId3"/>
          <a:stretch>
            <a:fillRect/>
          </a:stretch>
        </p:blipFill>
        <p:spPr>
          <a:xfrm>
            <a:off x="5910262" y="1792288"/>
            <a:ext cx="5461000" cy="4206875"/>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The process involved collecting data from the SpaceX API through a GET request, parsing the obtained launch data in JSON format, and converting it into a Pandas data frame for further analysis.</a:t>
            </a:r>
          </a:p>
          <a:p>
            <a:r>
              <a:rPr lang="en-US" dirty="0"/>
              <a:t>https://github.com/tsweenz/IBM-FINAL-COURSE/blob/2faf7fdd61df18cec1fbafbdb717ab097e2153bb/Lab%201%3A%20jupyter-labs-spacex-data-collection-api.ipynb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9024229" cy="3811587"/>
          </a:xfrm>
          <a:prstGeom prst="rect">
            <a:avLst/>
          </a:prstGeom>
        </p:spPr>
        <p:txBody>
          <a:bodyPr lIns="91440" tIns="45720" rIns="91440" bIns="45720" anchor="t">
            <a:noAutofit/>
          </a:bodyPr>
          <a:lstStyle/>
          <a:p>
            <a:pPr>
              <a:lnSpc>
                <a:spcPct val="100000"/>
              </a:lnSpc>
              <a:spcBef>
                <a:spcPts val="1400"/>
              </a:spcBef>
            </a:pPr>
            <a:r>
              <a:rPr lang="en-US" sz="2000" b="0" i="0" dirty="0">
                <a:effectLst/>
                <a:latin typeface="Abadi" panose="020B0604020104020204" pitchFamily="34" charset="0"/>
              </a:rPr>
              <a:t>I used web scraping to gather historical launch data of the Falcon 9 rocket from a Wikipedia page. This was achieved by employing </a:t>
            </a:r>
            <a:r>
              <a:rPr lang="en-US" sz="2000" b="0" i="0" dirty="0" err="1">
                <a:effectLst/>
                <a:latin typeface="Abadi" panose="020B0604020104020204" pitchFamily="34" charset="0"/>
              </a:rPr>
              <a:t>BeautifulSoup</a:t>
            </a:r>
            <a:r>
              <a:rPr lang="en-US" sz="2000" b="0" i="0" dirty="0">
                <a:effectLst/>
                <a:latin typeface="Abadi" panose="020B0604020104020204" pitchFamily="34" charset="0"/>
              </a:rPr>
              <a:t> and requests libraries to extract the launch records from the HTML table on the Wikipedia page. After, I created a data frame by parsing the launch information from the HTML source.</a:t>
            </a:r>
          </a:p>
          <a:p>
            <a:pPr>
              <a:lnSpc>
                <a:spcPct val="100000"/>
              </a:lnSpc>
              <a:spcBef>
                <a:spcPts val="1400"/>
              </a:spcBef>
            </a:pPr>
            <a:r>
              <a:rPr lang="en-US" sz="1800" dirty="0">
                <a:latin typeface="Abadi" panose="020B0604020104020204" pitchFamily="34" charset="0"/>
              </a:rPr>
              <a:t>https://github.com/tsweenz/IBM-FINAL-COURSE/blob/a71c09b7e57da885177e8f4d626a532c32c90309/Lab%202%3A%20jupyter-labs-webscraping.ipynb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10500</TotalTime>
  <Words>2444</Words>
  <Application>Microsoft Office PowerPoint</Application>
  <PresentationFormat>Widescreen</PresentationFormat>
  <Paragraphs>197</Paragraphs>
  <Slides>47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Tess Sweeney</cp:lastModifiedBy>
  <cp:revision>203</cp:revision>
  <dcterms:created xsi:type="dcterms:W3CDTF">2021-04-29T18:58:34Z</dcterms:created>
  <dcterms:modified xsi:type="dcterms:W3CDTF">2023-12-06T01:38:34Z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